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6858000" cy="9906000" type="A4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D19F"/>
    <a:srgbClr val="FF9900"/>
    <a:srgbClr val="F8F8F8"/>
    <a:srgbClr val="EC8B0A"/>
    <a:srgbClr val="3291C0"/>
    <a:srgbClr val="20425E"/>
    <a:srgbClr val="203344"/>
    <a:srgbClr val="FF4D6B"/>
    <a:srgbClr val="FF99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60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729"/>
          </a:xfrm>
          <a:prstGeom prst="rect">
            <a:avLst/>
          </a:prstGeom>
        </p:spPr>
        <p:txBody>
          <a:bodyPr vert="horz" lIns="91416" tIns="45707" rIns="91416" bIns="45707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729"/>
          </a:xfrm>
          <a:prstGeom prst="rect">
            <a:avLst/>
          </a:prstGeom>
        </p:spPr>
        <p:txBody>
          <a:bodyPr vert="horz" lIns="91416" tIns="45707" rIns="91416" bIns="45707" rtlCol="0"/>
          <a:lstStyle>
            <a:lvl1pPr algn="r">
              <a:defRPr sz="1200"/>
            </a:lvl1pPr>
          </a:lstStyle>
          <a:p>
            <a:fld id="{7613EAEF-2C8B-4F85-8D62-6E65D35294A3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6" tIns="45707" rIns="91416" bIns="45707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1" y="4716543"/>
            <a:ext cx="5438775" cy="4467384"/>
          </a:xfrm>
          <a:prstGeom prst="rect">
            <a:avLst/>
          </a:prstGeom>
        </p:spPr>
        <p:txBody>
          <a:bodyPr vert="horz" lIns="91416" tIns="45707" rIns="91416" bIns="4570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909"/>
            <a:ext cx="2946400" cy="496729"/>
          </a:xfrm>
          <a:prstGeom prst="rect">
            <a:avLst/>
          </a:prstGeom>
        </p:spPr>
        <p:txBody>
          <a:bodyPr vert="horz" lIns="91416" tIns="45707" rIns="91416" bIns="45707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9" y="9429909"/>
            <a:ext cx="2946400" cy="496729"/>
          </a:xfrm>
          <a:prstGeom prst="rect">
            <a:avLst/>
          </a:prstGeom>
        </p:spPr>
        <p:txBody>
          <a:bodyPr vert="horz" lIns="91416" tIns="45707" rIns="91416" bIns="45707" rtlCol="0" anchor="b"/>
          <a:lstStyle>
            <a:lvl1pPr algn="r">
              <a:defRPr sz="1200"/>
            </a:lvl1pPr>
          </a:lstStyle>
          <a:p>
            <a:fld id="{B21CF88C-E581-4A1B-AC94-6F11B60D89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107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1CF88C-E581-4A1B-AC94-6F11B60D89A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941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803CB7B-8054-4CF4-8A25-DF83CE12457C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3FE714A4-0EB2-43AB-814E-7C0EE17277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046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803CB7B-8054-4CF4-8A25-DF83CE12457C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3FE714A4-0EB2-43AB-814E-7C0EE17277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7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803CB7B-8054-4CF4-8A25-DF83CE12457C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3FE714A4-0EB2-43AB-814E-7C0EE17277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764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803CB7B-8054-4CF4-8A25-DF83CE12457C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3FE714A4-0EB2-43AB-814E-7C0EE17277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722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803CB7B-8054-4CF4-8A25-DF83CE12457C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3FE714A4-0EB2-43AB-814E-7C0EE17277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09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803CB7B-8054-4CF4-8A25-DF83CE12457C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3FE714A4-0EB2-43AB-814E-7C0EE17277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797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803CB7B-8054-4CF4-8A25-DF83CE12457C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3FE714A4-0EB2-43AB-814E-7C0EE17277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019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803CB7B-8054-4CF4-8A25-DF83CE12457C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3FE714A4-0EB2-43AB-814E-7C0EE17277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38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803CB7B-8054-4CF4-8A25-DF83CE12457C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3FE714A4-0EB2-43AB-814E-7C0EE17277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596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803CB7B-8054-4CF4-8A25-DF83CE12457C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3FE714A4-0EB2-43AB-814E-7C0EE17277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87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803CB7B-8054-4CF4-8A25-DF83CE12457C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3FE714A4-0EB2-43AB-814E-7C0EE17277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46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78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hyperlink" Target="mailto:clara.riera@sanitatintegral.org" TargetMode="External"/><Relationship Id="rId18" Type="http://schemas.openxmlformats.org/officeDocument/2006/relationships/image" Target="../media/image5.png"/><Relationship Id="rId3" Type="http://schemas.openxmlformats.org/officeDocument/2006/relationships/hyperlink" Target="https://udaceba.cat/contacte/inscripcio-jornada-de-residents-sant-marti-de-centelles/" TargetMode="External"/><Relationship Id="rId7" Type="http://schemas.openxmlformats.org/officeDocument/2006/relationships/image" Target="../media/image1.jpeg"/><Relationship Id="rId12" Type="http://schemas.openxmlformats.org/officeDocument/2006/relationships/hyperlink" Target="mailto:ana.Rivero@sanitatintegral.org" TargetMode="External"/><Relationship Id="rId17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.png"/><Relationship Id="rId20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udaceba@udaceba.cat" TargetMode="External"/><Relationship Id="rId11" Type="http://schemas.openxmlformats.org/officeDocument/2006/relationships/hyperlink" Target="mailto:gemma.ferriz@sanitatintegral.org" TargetMode="External"/><Relationship Id="rId5" Type="http://schemas.openxmlformats.org/officeDocument/2006/relationships/hyperlink" Target="https://www.google.es/maps/place/Pla%C3%A7a+Josep+Espona/@41.8155821,2.2333186,17z/data=!3m1!4b1!4m6!3m5!1s0x12a4db8d70ff026f:0xd2f1d1ca97b629eb!8m2!3d41.8155781!4d2.2355126!16s%2Fg%2F11f77vkpfq" TargetMode="External"/><Relationship Id="rId15" Type="http://schemas.openxmlformats.org/officeDocument/2006/relationships/hyperlink" Target="mailto:ogarcia@casap.cat" TargetMode="External"/><Relationship Id="rId10" Type="http://schemas.openxmlformats.org/officeDocument/2006/relationships/hyperlink" Target="mailto:acasasa@eapsardenya.cat" TargetMode="External"/><Relationship Id="rId19" Type="http://schemas.openxmlformats.org/officeDocument/2006/relationships/image" Target="../media/image6.jpeg"/><Relationship Id="rId4" Type="http://schemas.openxmlformats.org/officeDocument/2006/relationships/hyperlink" Target="https://udaceba.cat/inscripcio-jornada-de-residents-hostalets-de-balenya/" TargetMode="External"/><Relationship Id="rId9" Type="http://schemas.openxmlformats.org/officeDocument/2006/relationships/image" Target="../media/image2.jpeg"/><Relationship Id="rId14" Type="http://schemas.openxmlformats.org/officeDocument/2006/relationships/hyperlink" Target="mailto:rcodinachs@eapvic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723998" y="1805663"/>
            <a:ext cx="5134002" cy="8098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1 Rectángulo"/>
          <p:cNvSpPr/>
          <p:nvPr/>
        </p:nvSpPr>
        <p:spPr>
          <a:xfrm>
            <a:off x="1699408" y="1864289"/>
            <a:ext cx="4922195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J O R N A D A    C I E N T Í F I C A</a:t>
            </a:r>
          </a:p>
          <a:p>
            <a:pPr algn="ctr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1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9:00h. </a:t>
            </a:r>
            <a:r>
              <a:rPr lang="ca-ES" sz="1100" b="1" dirty="0">
                <a:latin typeface="+mj-lt"/>
                <a:cs typeface="Arial" panose="020B0604020202020204" pitchFamily="34" charset="0"/>
              </a:rPr>
              <a:t>	</a:t>
            </a:r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Benvinguda. </a:t>
            </a:r>
          </a:p>
          <a:p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Dr. Xavier Farrés. Docència Hostalets de Balenyà</a:t>
            </a:r>
          </a:p>
          <a:p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	Dr. Albert </a:t>
            </a:r>
            <a:r>
              <a:rPr lang="ca-ES" sz="1000" dirty="0" err="1">
                <a:latin typeface="Arial" panose="020B0604020202020204" pitchFamily="34" charset="0"/>
                <a:cs typeface="Arial" panose="020B0604020202020204" pitchFamily="34" charset="0"/>
              </a:rPr>
              <a:t>Casasa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. Cap d’estudis UDM </a:t>
            </a:r>
            <a:r>
              <a:rPr lang="ca-ES" sz="1000" dirty="0" err="1">
                <a:latin typeface="Arial" panose="020B0604020202020204" pitchFamily="34" charset="0"/>
                <a:cs typeface="Arial" panose="020B0604020202020204" pitchFamily="34" charset="0"/>
              </a:rPr>
              <a:t>AFiC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dirty="0" err="1">
                <a:latin typeface="Arial" panose="020B0604020202020204" pitchFamily="34" charset="0"/>
                <a:cs typeface="Arial" panose="020B0604020202020204" pitchFamily="34" charset="0"/>
              </a:rPr>
              <a:t>Aceba</a:t>
            </a:r>
            <a:endParaRPr lang="ca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	Dr. Ramón </a:t>
            </a:r>
            <a:r>
              <a:rPr lang="ca-ES" sz="1000" dirty="0" err="1">
                <a:latin typeface="Arial" panose="020B0604020202020204" pitchFamily="34" charset="0"/>
                <a:cs typeface="Arial" panose="020B0604020202020204" pitchFamily="34" charset="0"/>
              </a:rPr>
              <a:t>Vilatimó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. President d’ACEBA</a:t>
            </a:r>
          </a:p>
          <a:p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	Sra. Rosa </a:t>
            </a:r>
            <a:r>
              <a:rPr lang="ca-ES" sz="1000" dirty="0" err="1">
                <a:latin typeface="Arial" panose="020B0604020202020204" pitchFamily="34" charset="0"/>
                <a:cs typeface="Arial" panose="020B0604020202020204" pitchFamily="34" charset="0"/>
              </a:rPr>
              <a:t>Planesas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. Directora Sector Osona. Regió Sanitària 	Catalunya Central</a:t>
            </a:r>
          </a:p>
          <a:p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a-ES" sz="1000" dirty="0" err="1">
                <a:latin typeface="Arial" panose="020B0604020202020204" pitchFamily="34" charset="0"/>
                <a:cs typeface="Arial" panose="020B0604020202020204" pitchFamily="34" charset="0"/>
              </a:rPr>
              <a:t>Il·lm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 Sr. Carles Valls. Batlle Hostalets de Balenyà	</a:t>
            </a:r>
            <a:br>
              <a:rPr lang="ca-E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a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        9:20h.    	ACOE.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Dr. Albert </a:t>
            </a:r>
            <a:r>
              <a:rPr lang="es-ES" sz="1000" dirty="0" err="1">
                <a:latin typeface="Arial" panose="020B0604020202020204" pitchFamily="34" charset="0"/>
                <a:cs typeface="Arial" panose="020B0604020202020204" pitchFamily="34" charset="0"/>
              </a:rPr>
              <a:t>Casasa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        9:30h.	El Sistema </a:t>
            </a:r>
            <a:r>
              <a:rPr lang="es-E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Sanitari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Català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Dra. Gemma </a:t>
            </a:r>
            <a:r>
              <a:rPr lang="es-ES" sz="1000" dirty="0" err="1">
                <a:latin typeface="Arial" panose="020B0604020202020204" pitchFamily="34" charset="0"/>
                <a:cs typeface="Arial" panose="020B0604020202020204" pitchFamily="34" charset="0"/>
              </a:rPr>
              <a:t>Férriz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000" dirty="0" err="1"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dirty="0" err="1">
                <a:latin typeface="Arial" panose="020B0604020202020204" pitchFamily="34" charset="0"/>
                <a:cs typeface="Arial" panose="020B0604020202020204" pitchFamily="34" charset="0"/>
              </a:rPr>
              <a:t>d’estudis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s-ES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Consorci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dirty="0" err="1">
                <a:latin typeface="Arial" panose="020B0604020202020204" pitchFamily="34" charset="0"/>
                <a:cs typeface="Arial" panose="020B0604020202020204" pitchFamily="34" charset="0"/>
              </a:rPr>
              <a:t>Sanitari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 Integral</a:t>
            </a:r>
            <a:endParaRPr lang="es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       10:30h.	Esmorzar</a:t>
            </a:r>
            <a:endParaRPr lang="ca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a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       11:00h. 	Taller de Gestió </a:t>
            </a:r>
            <a:r>
              <a:rPr lang="ca-E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I+D+i</a:t>
            </a:r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Dr. Óscar García Gimeno. Metge de 	Família CASAP Can Bou Castelldefels.</a:t>
            </a:r>
          </a:p>
          <a:p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a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       13:00h. 	Experiències</a:t>
            </a:r>
          </a:p>
          <a:p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	Rotació rural. 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Dra. Bruna Roma (R4 EAP Sardenya). Consultori 	Santa Eulàlia de Riuprimer</a:t>
            </a:r>
          </a:p>
          <a:p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Rotació externa. 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Dr. Luca del Fio Gil (R4 EAP Vic). Centre de 	Salut </a:t>
            </a:r>
            <a:r>
              <a:rPr lang="ca-ES" sz="1000" dirty="0" err="1">
                <a:latin typeface="Arial" panose="020B0604020202020204" pitchFamily="34" charset="0"/>
                <a:cs typeface="Arial" panose="020B0604020202020204" pitchFamily="34" charset="0"/>
              </a:rPr>
              <a:t>Escaleritas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. Las Palmas de Gran Canaria</a:t>
            </a:r>
          </a:p>
          <a:p>
            <a:endParaRPr lang="ca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       14:00h. 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Lliurament premi article APSALUT</a:t>
            </a:r>
          </a:p>
          <a:p>
            <a:endParaRPr lang="ca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       14:10h.	Dinar </a:t>
            </a:r>
          </a:p>
          <a:p>
            <a:pPr algn="ctr"/>
            <a:endParaRPr lang="ca-ES" sz="1100" b="1" dirty="0">
              <a:latin typeface="+mj-lt"/>
              <a:cs typeface="Arial" panose="020B0604020202020204" pitchFamily="34" charset="0"/>
            </a:endParaRPr>
          </a:p>
          <a:p>
            <a:r>
              <a:rPr lang="ca-ES" sz="1100" b="1" dirty="0">
                <a:latin typeface="+mj-lt"/>
                <a:cs typeface="Arial" panose="020B0604020202020204" pitchFamily="34" charset="0"/>
              </a:rPr>
              <a:t>       </a:t>
            </a:r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16:00h.	Tallers </a:t>
            </a:r>
          </a:p>
          <a:p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	Tallers de Medicina:</a:t>
            </a:r>
          </a:p>
          <a:p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a-E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Cribatge</a:t>
            </a:r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 ocular en el pacient diabètic. 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Dr. Roger </a:t>
            </a:r>
            <a:r>
              <a:rPr lang="ca-ES" sz="1000" dirty="0" err="1">
                <a:latin typeface="Arial" panose="020B0604020202020204" pitchFamily="34" charset="0"/>
                <a:cs typeface="Arial" panose="020B0604020202020204" pitchFamily="34" charset="0"/>
              </a:rPr>
              <a:t>Codinachs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. 	Coordinador docent EAP Vic i Tutor</a:t>
            </a:r>
          </a:p>
          <a:p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Infiltracions. 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Dr. Albert Seguer. Metge de Família EAP Vic</a:t>
            </a:r>
          </a:p>
          <a:p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	Taller d’Infermeria</a:t>
            </a:r>
          </a:p>
          <a:p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	Índex Turmell Braç. 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Dra. Clara Riera, Coordinadora docent CAP 	Sagrada Família i Tutora; Dra. Cristina Romero, R4 </a:t>
            </a:r>
            <a:r>
              <a:rPr lang="ca-ES" sz="1000" dirty="0" err="1">
                <a:latin typeface="Arial" panose="020B0604020202020204" pitchFamily="34" charset="0"/>
                <a:cs typeface="Arial" panose="020B0604020202020204" pitchFamily="34" charset="0"/>
              </a:rPr>
              <a:t>MFiC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 CAP 	Sagrada Família</a:t>
            </a:r>
          </a:p>
          <a:p>
            <a:endParaRPr lang="ca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000" b="1" dirty="0">
                <a:latin typeface="Arial" panose="020B0604020202020204" pitchFamily="34" charset="0"/>
                <a:cs typeface="Arial" panose="020B0604020202020204" pitchFamily="34" charset="0"/>
              </a:rPr>
              <a:t>       18:00h. 	Cloenda</a:t>
            </a:r>
          </a:p>
          <a:p>
            <a:endParaRPr lang="ca-ES" sz="1100" b="1" dirty="0">
              <a:latin typeface="+mj-lt"/>
              <a:cs typeface="Arial" panose="020B0604020202020204" pitchFamily="34" charset="0"/>
            </a:endParaRPr>
          </a:p>
          <a:p>
            <a:endParaRPr lang="ca-ES" sz="1100" b="1" dirty="0">
              <a:latin typeface="+mj-lt"/>
              <a:cs typeface="Arial" panose="020B0604020202020204" pitchFamily="34" charset="0"/>
            </a:endParaRPr>
          </a:p>
          <a:p>
            <a:endParaRPr lang="ca-ES" sz="1100" b="1" dirty="0">
              <a:latin typeface="+mj-lt"/>
              <a:cs typeface="Arial" panose="020B0604020202020204" pitchFamily="34" charset="0"/>
            </a:endParaRPr>
          </a:p>
          <a:p>
            <a:endParaRPr lang="es-ES" sz="1100" dirty="0"/>
          </a:p>
          <a:p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a-ES" sz="1400" dirty="0">
              <a:latin typeface="Arial" panose="020B0604020202020204" pitchFamily="34" charset="0"/>
              <a:cs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ca-ES" sz="1400" dirty="0">
              <a:latin typeface="Arial" panose="020B0604020202020204" pitchFamily="34" charset="0"/>
              <a:cs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3730" y="1825411"/>
            <a:ext cx="143276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s-E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0" algn="ctr"/>
            <a:endParaRPr lang="es-E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0" algn="ctr"/>
            <a:r>
              <a:rPr lang="es-ES" sz="1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INSCRIPCIONS</a:t>
            </a:r>
            <a:endParaRPr lang="es-ES" sz="1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ES" sz="1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ES" sz="1200" b="1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ES" sz="12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LLOC</a:t>
            </a:r>
          </a:p>
          <a:p>
            <a:pPr lvl="0" algn="ctr"/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ES" sz="9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Jornada Científica </a:t>
            </a:r>
          </a:p>
          <a:p>
            <a:pPr lvl="0" algn="ctr"/>
            <a:endParaRPr lang="es-ES" sz="900" dirty="0"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pPr algn="ctr"/>
            <a:r>
              <a:rPr lang="es-ES" sz="900" dirty="0" err="1">
                <a:solidFill>
                  <a:srgbClr val="333333"/>
                </a:solidFill>
                <a:latin typeface="Source Sans Pro" panose="020B0503030403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Edicifi</a:t>
            </a:r>
            <a:r>
              <a:rPr lang="es-ES" sz="900" dirty="0">
                <a:solidFill>
                  <a:srgbClr val="333333"/>
                </a:solidFill>
                <a:latin typeface="Source Sans Pro" panose="020B0503030403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La Pista. </a:t>
            </a:r>
          </a:p>
          <a:p>
            <a:pPr algn="ctr"/>
            <a:r>
              <a:rPr lang="es-ES" sz="900" dirty="0">
                <a:solidFill>
                  <a:srgbClr val="333333"/>
                </a:solidFill>
                <a:latin typeface="Source Sans Pro" panose="020B0503030403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C. La Pista 4 (08550) </a:t>
            </a:r>
            <a:r>
              <a:rPr lang="es-ES" sz="900" dirty="0" err="1">
                <a:solidFill>
                  <a:srgbClr val="333333"/>
                </a:solidFill>
                <a:latin typeface="Source Sans Pro" panose="020B0503030403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Hostalets</a:t>
            </a:r>
            <a:r>
              <a:rPr lang="es-ES" sz="900" dirty="0">
                <a:solidFill>
                  <a:srgbClr val="333333"/>
                </a:solidFill>
                <a:latin typeface="Source Sans Pro" panose="020B0503030403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de Balenyà</a:t>
            </a:r>
            <a:endParaRPr lang="es-ES" sz="9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lvl="0" algn="ctr"/>
            <a:endParaRPr lang="es-E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ES" sz="10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lvl="0" algn="ctr"/>
            <a:endParaRPr lang="es-ES" sz="10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algn="ctr"/>
            <a:r>
              <a:rPr lang="es-ES" sz="12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CONTACTE</a:t>
            </a:r>
          </a:p>
          <a:p>
            <a:pPr lvl="0"/>
            <a:endParaRPr lang="es-ES" sz="10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lvl="0" algn="ctr"/>
            <a:r>
              <a:rPr lang="es-ES" sz="1000" dirty="0">
                <a:solidFill>
                  <a:srgbClr val="333333"/>
                </a:solidFill>
                <a:latin typeface="Source Sans Pro" panose="020B0503030403020204" pitchFamily="34" charset="0"/>
              </a:rPr>
              <a:t>Secretaria UD</a:t>
            </a:r>
          </a:p>
          <a:p>
            <a:pPr lvl="0" algn="ctr"/>
            <a:r>
              <a:rPr lang="es-ES" sz="900" u="sng" dirty="0">
                <a:solidFill>
                  <a:srgbClr val="333333"/>
                </a:solidFill>
                <a:latin typeface="Source Sans Pro" panose="020B0503030403020204" pitchFamily="34" charset="0"/>
                <a:hlinkClick r:id="rId6"/>
              </a:rPr>
              <a:t>udaceba@udaceba.cat</a:t>
            </a:r>
            <a:endParaRPr lang="es-ES" sz="900" u="sng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lvl="0" algn="ctr"/>
            <a:endParaRPr lang="es-ES" sz="900" u="sng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lvl="0" algn="ctr"/>
            <a:endParaRPr lang="es-ES" sz="900" u="sng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lvl="0" algn="ctr"/>
            <a:endParaRPr lang="es-ES" sz="900" u="sng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lvl="0" algn="ctr"/>
            <a:endParaRPr lang="es-ES" sz="1200" b="1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ES" sz="12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ORGANITZA</a:t>
            </a:r>
          </a:p>
          <a:p>
            <a:pPr lvl="0" algn="ctr"/>
            <a:endParaRPr lang="es-ES" sz="1200" b="1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ES" sz="1200" b="1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ES" sz="1200" b="1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ES" sz="1200" b="1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ES" sz="1200" b="1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100" b="1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100" b="1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100" b="1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100" b="1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100" b="1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1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COL·LABORA</a:t>
            </a:r>
            <a:endParaRPr lang="es-ES" sz="10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lvl="0" algn="ctr"/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99611" y="8587466"/>
            <a:ext cx="161199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800" b="1" dirty="0">
                <a:latin typeface="Arial" panose="020B0604020202020204" pitchFamily="34" charset="0"/>
                <a:cs typeface="Arial" panose="020B0604020202020204" pitchFamily="34" charset="0"/>
              </a:rPr>
              <a:t>Comitè científic</a:t>
            </a:r>
            <a:br>
              <a:rPr lang="ca-E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a-E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Dr. Albert </a:t>
            </a:r>
            <a:r>
              <a:rPr lang="ca-ES" sz="800" dirty="0" err="1">
                <a:latin typeface="Arial" panose="020B0604020202020204" pitchFamily="34" charset="0"/>
                <a:cs typeface="Arial" panose="020B0604020202020204" pitchFamily="34" charset="0"/>
              </a:rPr>
              <a:t>Casasa</a:t>
            </a:r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Dra. Gemma </a:t>
            </a:r>
            <a:r>
              <a:rPr lang="ca-ES" sz="800" dirty="0" err="1">
                <a:latin typeface="Arial" panose="020B0604020202020204" pitchFamily="34" charset="0"/>
                <a:cs typeface="Arial" panose="020B0604020202020204" pitchFamily="34" charset="0"/>
              </a:rPr>
              <a:t>Férriz</a:t>
            </a:r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DUI Ana Rivero </a:t>
            </a: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Dra. Clara Riera</a:t>
            </a: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Dr. Roger </a:t>
            </a:r>
            <a:r>
              <a:rPr lang="ca-ES" sz="800" dirty="0" err="1">
                <a:latin typeface="Arial" panose="020B0604020202020204" pitchFamily="34" charset="0"/>
                <a:cs typeface="Arial" panose="020B0604020202020204" pitchFamily="34" charset="0"/>
              </a:rPr>
              <a:t>Codinachs</a:t>
            </a:r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Dr. Óscar García	</a:t>
            </a: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1826669" y="1326230"/>
            <a:ext cx="108555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es-ES_tradnl" sz="1600" dirty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endParaRPr lang="es-ES_trad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21 Imagen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975" t="4198" r="64781"/>
          <a:stretch/>
        </p:blipFill>
        <p:spPr>
          <a:xfrm>
            <a:off x="-4403" y="0"/>
            <a:ext cx="1407548" cy="204827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8" name="37 Grupo"/>
          <p:cNvGrpSpPr/>
          <p:nvPr/>
        </p:nvGrpSpPr>
        <p:grpSpPr>
          <a:xfrm>
            <a:off x="1823007" y="242605"/>
            <a:ext cx="5045116" cy="1585233"/>
            <a:chOff x="1923722" y="2370140"/>
            <a:chExt cx="5045116" cy="1205855"/>
          </a:xfrm>
        </p:grpSpPr>
        <p:sp>
          <p:nvSpPr>
            <p:cNvPr id="3" name="2 Rectángulo"/>
            <p:cNvSpPr/>
            <p:nvPr/>
          </p:nvSpPr>
          <p:spPr>
            <a:xfrm>
              <a:off x="1923722" y="2370140"/>
              <a:ext cx="5045116" cy="725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s-ES_tradnl" sz="2800" dirty="0">
                  <a:latin typeface="Arial" panose="020B0604020202020204" pitchFamily="34" charset="0"/>
                  <a:cs typeface="Arial" panose="020B0604020202020204" pitchFamily="34" charset="0"/>
                </a:rPr>
                <a:t>JORNADA DE RESIDENTS			       </a:t>
              </a:r>
              <a:r>
                <a:rPr lang="es-ES_tradnl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Hostalets</a:t>
              </a:r>
              <a:r>
                <a:rPr lang="es-ES_tradnl" sz="1600" dirty="0">
                  <a:latin typeface="Arial" panose="020B0604020202020204" pitchFamily="34" charset="0"/>
                  <a:cs typeface="Arial" panose="020B0604020202020204" pitchFamily="34" charset="0"/>
                </a:rPr>
                <a:t> de Balenyà</a:t>
              </a:r>
            </a:p>
          </p:txBody>
        </p:sp>
        <p:sp>
          <p:nvSpPr>
            <p:cNvPr id="20" name="19 Rectángulo"/>
            <p:cNvSpPr/>
            <p:nvPr/>
          </p:nvSpPr>
          <p:spPr>
            <a:xfrm>
              <a:off x="3515857" y="3159984"/>
              <a:ext cx="3140968" cy="4160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es-ES_tradnl" sz="1600" dirty="0">
                  <a:latin typeface="Arial" panose="020B0604020202020204" pitchFamily="34" charset="0"/>
                  <a:cs typeface="Arial" panose="020B0604020202020204" pitchFamily="34" charset="0"/>
                </a:rPr>
                <a:t>24 i 25 de </a:t>
              </a:r>
              <a:r>
                <a:rPr lang="es-ES_tradnl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març</a:t>
              </a:r>
              <a:r>
                <a:rPr lang="es-ES_tradnl" sz="1600" dirty="0">
                  <a:latin typeface="Arial" panose="020B0604020202020204" pitchFamily="34" charset="0"/>
                  <a:cs typeface="Arial" panose="020B0604020202020204" pitchFamily="34" charset="0"/>
                </a:rPr>
                <a:t> 2023</a:t>
              </a:r>
              <a:endParaRPr lang="es-E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25 Conector recto"/>
            <p:cNvCxnSpPr>
              <a:cxnSpLocks/>
            </p:cNvCxnSpPr>
            <p:nvPr/>
          </p:nvCxnSpPr>
          <p:spPr>
            <a:xfrm>
              <a:off x="4531874" y="3040723"/>
              <a:ext cx="23261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Imagen 8" descr="Una imagen de un campo&#10;&#10;Descripción generada automáticamente">
            <a:extLst>
              <a:ext uri="{FF2B5EF4-FFF2-40B4-BE49-F238E27FC236}">
                <a16:creationId xmlns:a16="http://schemas.microsoft.com/office/drawing/2014/main" id="{019EB83E-17F4-47ED-ACBC-AFF6BC3FF9AA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70" t="20569" r="37656"/>
          <a:stretch/>
        </p:blipFill>
        <p:spPr>
          <a:xfrm>
            <a:off x="-10865" y="-11887"/>
            <a:ext cx="1407549" cy="2048273"/>
          </a:xfrm>
          <a:prstGeom prst="rect">
            <a:avLst/>
          </a:prstGeom>
        </p:spPr>
      </p:pic>
      <p:sp>
        <p:nvSpPr>
          <p:cNvPr id="10" name="6 Rectángulo">
            <a:extLst>
              <a:ext uri="{FF2B5EF4-FFF2-40B4-BE49-F238E27FC236}">
                <a16:creationId xmlns:a16="http://schemas.microsoft.com/office/drawing/2014/main" id="{CFCB06C6-3683-6CE9-0C04-AD2ADB79661F}"/>
              </a:ext>
            </a:extLst>
          </p:cNvPr>
          <p:cNvSpPr/>
          <p:nvPr/>
        </p:nvSpPr>
        <p:spPr>
          <a:xfrm>
            <a:off x="5184684" y="8587466"/>
            <a:ext cx="14369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800" b="1" dirty="0">
                <a:latin typeface="Arial" panose="020B0604020202020204" pitchFamily="34" charset="0"/>
                <a:cs typeface="Arial" panose="020B0604020202020204" pitchFamily="34" charset="0"/>
              </a:rPr>
              <a:t>Comitè organitzador</a:t>
            </a:r>
            <a:br>
              <a:rPr lang="ca-E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a-E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Dr. Xavier Farrés </a:t>
            </a: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Sra. Montse Masnou </a:t>
            </a: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DUI Gemma </a:t>
            </a:r>
            <a:r>
              <a:rPr lang="ca-ES" sz="800" dirty="0" err="1">
                <a:latin typeface="Arial" panose="020B0604020202020204" pitchFamily="34" charset="0"/>
                <a:cs typeface="Arial" panose="020B0604020202020204" pitchFamily="34" charset="0"/>
              </a:rPr>
              <a:t>Sayós</a:t>
            </a:r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Dr. Albert </a:t>
            </a:r>
            <a:r>
              <a:rPr lang="ca-ES" sz="800" dirty="0" err="1">
                <a:latin typeface="Arial" panose="020B0604020202020204" pitchFamily="34" charset="0"/>
                <a:cs typeface="Arial" panose="020B0604020202020204" pitchFamily="34" charset="0"/>
              </a:rPr>
              <a:t>Casasa</a:t>
            </a:r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Dra. Gemma </a:t>
            </a:r>
            <a:r>
              <a:rPr lang="ca-ES" sz="800" dirty="0" err="1">
                <a:latin typeface="Arial" panose="020B0604020202020204" pitchFamily="34" charset="0"/>
                <a:cs typeface="Arial" panose="020B0604020202020204" pitchFamily="34" charset="0"/>
              </a:rPr>
              <a:t>Férriz</a:t>
            </a:r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Dr. Roger </a:t>
            </a:r>
            <a:r>
              <a:rPr lang="ca-ES" sz="800" dirty="0" err="1">
                <a:latin typeface="Arial" panose="020B0604020202020204" pitchFamily="34" charset="0"/>
                <a:cs typeface="Arial" panose="020B0604020202020204" pitchFamily="34" charset="0"/>
              </a:rPr>
              <a:t>Codinachs</a:t>
            </a:r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6 Rectángulo">
            <a:extLst>
              <a:ext uri="{FF2B5EF4-FFF2-40B4-BE49-F238E27FC236}">
                <a16:creationId xmlns:a16="http://schemas.microsoft.com/office/drawing/2014/main" id="{B5C793E2-001F-3F66-D674-83B238D2948A}"/>
              </a:ext>
            </a:extLst>
          </p:cNvPr>
          <p:cNvSpPr/>
          <p:nvPr/>
        </p:nvSpPr>
        <p:spPr>
          <a:xfrm>
            <a:off x="-4201633" y="3944888"/>
            <a:ext cx="31618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800" b="1" dirty="0">
                <a:latin typeface="Arial" panose="020B0604020202020204" pitchFamily="34" charset="0"/>
                <a:cs typeface="Arial" panose="020B0604020202020204" pitchFamily="34" charset="0"/>
              </a:rPr>
              <a:t>Comitè científic</a:t>
            </a:r>
            <a:br>
              <a:rPr lang="ca-E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a-E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Dr. Albert </a:t>
            </a:r>
            <a:r>
              <a:rPr lang="ca-ES" sz="800" dirty="0" err="1">
                <a:latin typeface="Arial" panose="020B0604020202020204" pitchFamily="34" charset="0"/>
                <a:cs typeface="Arial" panose="020B0604020202020204" pitchFamily="34" charset="0"/>
              </a:rPr>
              <a:t>Casasa</a:t>
            </a:r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acasasa@eapsardenya.cat</a:t>
            </a:r>
            <a:endParaRPr lang="ca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Dra. Gemma </a:t>
            </a:r>
            <a:r>
              <a:rPr lang="ca-ES" sz="800" dirty="0" err="1">
                <a:latin typeface="Arial" panose="020B0604020202020204" pitchFamily="34" charset="0"/>
                <a:cs typeface="Arial" panose="020B0604020202020204" pitchFamily="34" charset="0"/>
              </a:rPr>
              <a:t>Férriz</a:t>
            </a:r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gemma.ferriz@sanitatintegral.org</a:t>
            </a:r>
            <a:endParaRPr lang="ca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DUI Ana Rivero </a:t>
            </a:r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ana.Rivero@sanitatintegral.org</a:t>
            </a:r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Dra. Clara Riera </a:t>
            </a:r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clara.riera@sanitatintegral.org</a:t>
            </a:r>
            <a:endParaRPr lang="ca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Dr. Roger </a:t>
            </a:r>
            <a:r>
              <a:rPr lang="ca-ES" sz="800" dirty="0" err="1">
                <a:latin typeface="Arial" panose="020B0604020202020204" pitchFamily="34" charset="0"/>
                <a:cs typeface="Arial" panose="020B0604020202020204" pitchFamily="34" charset="0"/>
              </a:rPr>
              <a:t>Codinachs</a:t>
            </a:r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rcodinachs@eapvic.org</a:t>
            </a:r>
            <a:endParaRPr lang="ca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Dr. Óscar García </a:t>
            </a:r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ogarcia@casap.cat</a:t>
            </a:r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ca-ES" sz="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26B912E4-48D5-29C1-300B-BF93AC577BCB}"/>
              </a:ext>
            </a:extLst>
          </p:cNvPr>
          <p:cNvSpPr txBox="1"/>
          <p:nvPr/>
        </p:nvSpPr>
        <p:spPr>
          <a:xfrm>
            <a:off x="-3699792" y="125597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Gráfico 26" descr="Libro cerrado con relleno sólido">
            <a:hlinkClick r:id="rId4"/>
            <a:extLst>
              <a:ext uri="{FF2B5EF4-FFF2-40B4-BE49-F238E27FC236}">
                <a16:creationId xmlns:a16="http://schemas.microsoft.com/office/drawing/2014/main" id="{8F71318C-B504-BB04-0A62-EE3CEC694A1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53373" y="2547547"/>
            <a:ext cx="604857" cy="604857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AFA3C748-F676-6356-8375-1A880E443BD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29738" y="6827390"/>
            <a:ext cx="1002058" cy="1002058"/>
          </a:xfrm>
          <a:prstGeom prst="rect">
            <a:avLst/>
          </a:prstGeom>
        </p:spPr>
      </p:pic>
      <p:pic>
        <p:nvPicPr>
          <p:cNvPr id="34" name="Imagen 33" descr="Un campo de pasto&#10;&#10;Descripción generada automáticamente con confianza media">
            <a:extLst>
              <a:ext uri="{FF2B5EF4-FFF2-40B4-BE49-F238E27FC236}">
                <a16:creationId xmlns:a16="http://schemas.microsoft.com/office/drawing/2014/main" id="{8E5A9D5A-686C-C23C-3E05-AE4681AA1447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65" r="32304" b="23101"/>
          <a:stretch/>
        </p:blipFill>
        <p:spPr>
          <a:xfrm>
            <a:off x="-10866" y="1"/>
            <a:ext cx="1749363" cy="2072836"/>
          </a:xfrm>
          <a:prstGeom prst="rect">
            <a:avLst/>
          </a:prstGeom>
        </p:spPr>
      </p:pic>
      <p:cxnSp>
        <p:nvCxnSpPr>
          <p:cNvPr id="4" name="25 Conector recto">
            <a:extLst>
              <a:ext uri="{FF2B5EF4-FFF2-40B4-BE49-F238E27FC236}">
                <a16:creationId xmlns:a16="http://schemas.microsoft.com/office/drawing/2014/main" id="{33507F6E-6FBA-06FB-85E9-DEF98E09EB18}"/>
              </a:ext>
            </a:extLst>
          </p:cNvPr>
          <p:cNvCxnSpPr>
            <a:cxnSpLocks/>
          </p:cNvCxnSpPr>
          <p:nvPr/>
        </p:nvCxnSpPr>
        <p:spPr>
          <a:xfrm>
            <a:off x="0" y="3296816"/>
            <a:ext cx="1723998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25 Conector recto">
            <a:extLst>
              <a:ext uri="{FF2B5EF4-FFF2-40B4-BE49-F238E27FC236}">
                <a16:creationId xmlns:a16="http://schemas.microsoft.com/office/drawing/2014/main" id="{390B69F9-B2B3-42B2-B277-7ACC87CD4EC1}"/>
              </a:ext>
            </a:extLst>
          </p:cNvPr>
          <p:cNvCxnSpPr>
            <a:cxnSpLocks/>
          </p:cNvCxnSpPr>
          <p:nvPr/>
        </p:nvCxnSpPr>
        <p:spPr>
          <a:xfrm>
            <a:off x="34685" y="6105128"/>
            <a:ext cx="1703812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25 Conector recto">
            <a:extLst>
              <a:ext uri="{FF2B5EF4-FFF2-40B4-BE49-F238E27FC236}">
                <a16:creationId xmlns:a16="http://schemas.microsoft.com/office/drawing/2014/main" id="{F1896596-052F-A896-9833-71036B4600F5}"/>
              </a:ext>
            </a:extLst>
          </p:cNvPr>
          <p:cNvCxnSpPr>
            <a:cxnSpLocks/>
          </p:cNvCxnSpPr>
          <p:nvPr/>
        </p:nvCxnSpPr>
        <p:spPr>
          <a:xfrm>
            <a:off x="46980" y="8121352"/>
            <a:ext cx="1679222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25 Conector recto">
            <a:extLst>
              <a:ext uri="{FF2B5EF4-FFF2-40B4-BE49-F238E27FC236}">
                <a16:creationId xmlns:a16="http://schemas.microsoft.com/office/drawing/2014/main" id="{C765F562-28C9-73BB-1EE1-8F259BFD290E}"/>
              </a:ext>
            </a:extLst>
          </p:cNvPr>
          <p:cNvCxnSpPr>
            <a:cxnSpLocks/>
          </p:cNvCxnSpPr>
          <p:nvPr/>
        </p:nvCxnSpPr>
        <p:spPr>
          <a:xfrm>
            <a:off x="34685" y="4808984"/>
            <a:ext cx="1703812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5" name="Imagen 34" descr="Logotipo&#10;&#10;Descripción generada automáticamente">
            <a:extLst>
              <a:ext uri="{FF2B5EF4-FFF2-40B4-BE49-F238E27FC236}">
                <a16:creationId xmlns:a16="http://schemas.microsoft.com/office/drawing/2014/main" id="{918E7BC1-D614-039C-B225-504F84272AA8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23" y="8804893"/>
            <a:ext cx="1103373" cy="6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89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472</Words>
  <Application>Microsoft Office PowerPoint</Application>
  <PresentationFormat>A4 (210 x 297 mm)</PresentationFormat>
  <Paragraphs>105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Source Sans Pro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Anna Cladera</dc:creator>
  <cp:lastModifiedBy>Araceli Bergillos</cp:lastModifiedBy>
  <cp:revision>429</cp:revision>
  <cp:lastPrinted>2019-10-23T16:03:02Z</cp:lastPrinted>
  <dcterms:created xsi:type="dcterms:W3CDTF">2012-09-25T09:53:11Z</dcterms:created>
  <dcterms:modified xsi:type="dcterms:W3CDTF">2023-03-20T09:12:46Z</dcterms:modified>
</cp:coreProperties>
</file>